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73" r:id="rId10"/>
    <p:sldId id="274" r:id="rId11"/>
    <p:sldId id="264" r:id="rId12"/>
    <p:sldId id="270" r:id="rId13"/>
    <p:sldId id="265" r:id="rId14"/>
    <p:sldId id="266" r:id="rId15"/>
    <p:sldId id="267" r:id="rId16"/>
    <p:sldId id="268" r:id="rId17"/>
    <p:sldId id="269"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7/29/2020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7/29/2020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7/29/2020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7/29/2020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3207951"/>
            <a:ext cx="8361229" cy="2098226"/>
          </a:xfrm>
          <a:ln>
            <a:solidFill>
              <a:srgbClr val="FFFF00"/>
            </a:solidFill>
          </a:ln>
        </p:spPr>
        <p:txBody>
          <a:bodyPr>
            <a:scene3d>
              <a:camera prst="orthographicFront"/>
              <a:lightRig rig="threePt" dir="t"/>
            </a:scene3d>
            <a:sp3d extrusionH="57150">
              <a:bevelT w="38100" h="38100" prst="relaxedInset"/>
            </a:sp3d>
          </a:bodyPr>
          <a:lstStyle/>
          <a:p>
            <a:r>
              <a:rPr lang="en-US" b="1" cap="none" dirty="0" smtClean="0">
                <a:ln w="22225">
                  <a:solidFill>
                    <a:srgbClr val="FFFF00"/>
                  </a:solidFill>
                  <a:prstDash val="solid"/>
                </a:ln>
                <a:solidFill>
                  <a:srgbClr val="FF0000"/>
                </a:solidFill>
              </a:rPr>
              <a:t>THE NEW AIR FORCE VIRTUAL EDUCATION CENTER (AFVEC) STUDENT TUTORIAL</a:t>
            </a:r>
            <a:endParaRPr lang="en-US" b="1" cap="none" dirty="0">
              <a:ln w="22225">
                <a:solidFill>
                  <a:srgbClr val="FFFF00"/>
                </a:solidFill>
                <a:prstDash val="solid"/>
              </a:ln>
              <a:solidFill>
                <a:srgbClr val="FF0000"/>
              </a:solidFill>
            </a:endParaRPr>
          </a:p>
        </p:txBody>
      </p:sp>
      <p:sp>
        <p:nvSpPr>
          <p:cNvPr id="3" name="Subtitle 2"/>
          <p:cNvSpPr>
            <a:spLocks noGrp="1"/>
          </p:cNvSpPr>
          <p:nvPr>
            <p:ph type="subTitle" idx="1"/>
          </p:nvPr>
        </p:nvSpPr>
        <p:spPr>
          <a:xfrm>
            <a:off x="2401230" y="5123227"/>
            <a:ext cx="6831673" cy="1086237"/>
          </a:xfrm>
        </p:spPr>
        <p:txBody>
          <a:bodyPr>
            <a:normAutofit fontScale="92500" lnSpcReduction="10000"/>
          </a:bodyPr>
          <a:lstStyle/>
          <a:p>
            <a:r>
              <a:rPr lang="en-US" dirty="0" smtClean="0"/>
              <a:t>Heather Hagen</a:t>
            </a:r>
          </a:p>
          <a:p>
            <a:r>
              <a:rPr lang="en-US" dirty="0" smtClean="0"/>
              <a:t>720-847-</a:t>
            </a:r>
          </a:p>
          <a:p>
            <a:r>
              <a:rPr lang="en-US" dirty="0"/>
              <a:t>heather.hagen.3@us.af.mil</a:t>
            </a:r>
            <a:endParaRPr lang="en-US" dirty="0" smtClean="0"/>
          </a:p>
          <a:p>
            <a:endParaRPr lang="en-US" dirty="0"/>
          </a:p>
        </p:txBody>
      </p:sp>
    </p:spTree>
    <p:extLst>
      <p:ext uri="{BB962C8B-B14F-4D97-AF65-F5344CB8AC3E}">
        <p14:creationId xmlns:p14="http://schemas.microsoft.com/office/powerpoint/2010/main" val="4036640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564" y="226423"/>
            <a:ext cx="11864028" cy="6339840"/>
          </a:xfrm>
          <a:prstGeom prst="rect">
            <a:avLst/>
          </a:prstGeom>
        </p:spPr>
      </p:pic>
      <p:sp>
        <p:nvSpPr>
          <p:cNvPr id="5" name="TextBox 4"/>
          <p:cNvSpPr txBox="1"/>
          <p:nvPr/>
        </p:nvSpPr>
        <p:spPr>
          <a:xfrm>
            <a:off x="7131775" y="2194562"/>
            <a:ext cx="4127863"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YOUR EDITABLE INFORMATION WILL HAVE A LINE UNDERNEATH.  IF THERE IS NOT A LINE, BUT THE INFORMATION IS INCORRECT, YOU NEED TO CONTACT THE EDUCATION OFFICE FOR GUIDANCE.</a:t>
            </a:r>
            <a:endParaRPr lang="en-US" dirty="0"/>
          </a:p>
        </p:txBody>
      </p:sp>
      <p:cxnSp>
        <p:nvCxnSpPr>
          <p:cNvPr id="6" name="Straight Arrow Connector 5"/>
          <p:cNvCxnSpPr/>
          <p:nvPr/>
        </p:nvCxnSpPr>
        <p:spPr>
          <a:xfrm flipH="1">
            <a:off x="3657601" y="3100251"/>
            <a:ext cx="3474174" cy="10636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6174377" y="1767840"/>
            <a:ext cx="957398" cy="4411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68196" y="1273239"/>
            <a:ext cx="1140277" cy="369332"/>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NO LINES</a:t>
            </a:r>
            <a:endParaRPr lang="en-US" dirty="0"/>
          </a:p>
        </p:txBody>
      </p:sp>
      <p:sp>
        <p:nvSpPr>
          <p:cNvPr id="14" name="TextBox 13"/>
          <p:cNvSpPr txBox="1"/>
          <p:nvPr/>
        </p:nvSpPr>
        <p:spPr>
          <a:xfrm>
            <a:off x="3934297" y="4151114"/>
            <a:ext cx="1968137" cy="369332"/>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LINES = CAN EDIT</a:t>
            </a:r>
            <a:endParaRPr lang="en-US" dirty="0"/>
          </a:p>
        </p:txBody>
      </p:sp>
      <p:sp>
        <p:nvSpPr>
          <p:cNvPr id="15" name="Rectangle 14"/>
          <p:cNvSpPr/>
          <p:nvPr/>
        </p:nvSpPr>
        <p:spPr>
          <a:xfrm>
            <a:off x="4697486" y="1400519"/>
            <a:ext cx="1454333" cy="1234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09705" y="1735017"/>
            <a:ext cx="1454333" cy="1297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13863" y="3056710"/>
            <a:ext cx="1454333" cy="139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073584" y="4166270"/>
            <a:ext cx="1454333" cy="1705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87050" y="6133486"/>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9251" y="636815"/>
            <a:ext cx="10521391"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45652" y="2650060"/>
            <a:ext cx="1454333" cy="1223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80318" y="5024538"/>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80318" y="1406267"/>
            <a:ext cx="1454333" cy="1272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75964" y="3055146"/>
            <a:ext cx="1454333" cy="140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73583" y="2635809"/>
            <a:ext cx="1454333" cy="12348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636870" y="6176721"/>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86309" y="613440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1140642" y="435192"/>
            <a:ext cx="87995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56564" y="226423"/>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86309" y="5028112"/>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326285" y="502749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628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4158" y="313509"/>
            <a:ext cx="11538092" cy="6165668"/>
          </a:xfrm>
          <a:prstGeom prst="rect">
            <a:avLst/>
          </a:prstGeom>
        </p:spPr>
      </p:pic>
      <p:sp>
        <p:nvSpPr>
          <p:cNvPr id="6" name="TextBox 5"/>
          <p:cNvSpPr txBox="1"/>
          <p:nvPr/>
        </p:nvSpPr>
        <p:spPr>
          <a:xfrm>
            <a:off x="4781007" y="1323704"/>
            <a:ext cx="4545328"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FOR THOSE THAT WANT TO SEE THE STATUS OF ALREADY-ESTABLISHED EDUCATION GOALS, THIS IS WHAT IT LOOKS LIKE.  YOU CAN ALSO CREATE A NEW EDUCATION GOAL FROM THIS SCREEN.</a:t>
            </a:r>
            <a:endParaRPr lang="en-US" dirty="0"/>
          </a:p>
        </p:txBody>
      </p:sp>
      <p:cxnSp>
        <p:nvCxnSpPr>
          <p:cNvPr id="7" name="Straight Arrow Connector 6"/>
          <p:cNvCxnSpPr/>
          <p:nvPr/>
        </p:nvCxnSpPr>
        <p:spPr>
          <a:xfrm flipH="1">
            <a:off x="1375955" y="1611086"/>
            <a:ext cx="3405052" cy="104502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257211" y="2316480"/>
            <a:ext cx="1297578" cy="1828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12126" y="743802"/>
            <a:ext cx="10243257"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4158" y="313509"/>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554789" y="1026830"/>
            <a:ext cx="844507"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016343" y="534796"/>
            <a:ext cx="765907"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91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5068" y="265610"/>
            <a:ext cx="11823287" cy="6318069"/>
          </a:xfrm>
          <a:prstGeom prst="rect">
            <a:avLst/>
          </a:prstGeom>
        </p:spPr>
      </p:pic>
      <p:sp>
        <p:nvSpPr>
          <p:cNvPr id="5" name="TextBox 4"/>
          <p:cNvSpPr txBox="1"/>
          <p:nvPr/>
        </p:nvSpPr>
        <p:spPr>
          <a:xfrm>
            <a:off x="6609807" y="2438401"/>
            <a:ext cx="4545328" cy="1754326"/>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SEE GOALS THAT DO NOW SHOW A COMPLETE LINE, PAY ATTENTION TO THE ACTUAL STATUS AT THE TOP.  IF THEY SAY THEY ARE “COMPLETED”, THEY ARE ALREADY COMPLETED AND FILED – THE % COMPLETE DOES NOT MATTER.</a:t>
            </a:r>
            <a:endParaRPr lang="en-US" dirty="0"/>
          </a:p>
        </p:txBody>
      </p:sp>
      <p:sp>
        <p:nvSpPr>
          <p:cNvPr id="6" name="TextBox 5"/>
          <p:cNvSpPr txBox="1"/>
          <p:nvPr/>
        </p:nvSpPr>
        <p:spPr>
          <a:xfrm>
            <a:off x="6074229" y="1214847"/>
            <a:ext cx="3931919" cy="369332"/>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HERE IS AN OPEN “APPROVED” GOAL</a:t>
            </a:r>
            <a:endParaRPr lang="en-US" dirty="0"/>
          </a:p>
        </p:txBody>
      </p:sp>
      <p:cxnSp>
        <p:nvCxnSpPr>
          <p:cNvPr id="7" name="Straight Arrow Connector 6"/>
          <p:cNvCxnSpPr/>
          <p:nvPr/>
        </p:nvCxnSpPr>
        <p:spPr>
          <a:xfrm flipH="1">
            <a:off x="2734491" y="1249679"/>
            <a:ext cx="3339738" cy="2286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37167" y="2882537"/>
            <a:ext cx="2072640" cy="11059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734491" y="3793304"/>
            <a:ext cx="3875316" cy="20849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33749" y="669779"/>
            <a:ext cx="10521386"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155135" y="490472"/>
            <a:ext cx="83322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5068" y="258689"/>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872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6378" y="261257"/>
            <a:ext cx="11888868" cy="6353114"/>
          </a:xfrm>
          <a:prstGeom prst="rect">
            <a:avLst/>
          </a:prstGeom>
        </p:spPr>
      </p:pic>
      <p:sp>
        <p:nvSpPr>
          <p:cNvPr id="5" name="TextBox 4"/>
          <p:cNvSpPr txBox="1"/>
          <p:nvPr/>
        </p:nvSpPr>
        <p:spPr>
          <a:xfrm>
            <a:off x="5947956" y="862149"/>
            <a:ext cx="4545328" cy="2031325"/>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ARE TRYING TO APPLY FOR FUNDING (APPLY FOR TA) FROM HERE, AND YOU NOTICE THE BUTTON IS GREYED OUT, YOU NEED TO READ THE “ISSUES BLOCKING FUNDING” SECTION.  IF THESE ARE ITEMS YOU CANNOT FIX, PLEASE CONTACT THE EDUCATION OFFICE FOR ASSISTANCE.</a:t>
            </a:r>
            <a:endParaRPr lang="en-US" dirty="0"/>
          </a:p>
        </p:txBody>
      </p:sp>
      <p:cxnSp>
        <p:nvCxnSpPr>
          <p:cNvPr id="6" name="Straight Arrow Connector 5"/>
          <p:cNvCxnSpPr/>
          <p:nvPr/>
        </p:nvCxnSpPr>
        <p:spPr>
          <a:xfrm flipH="1">
            <a:off x="3039291" y="893742"/>
            <a:ext cx="2908666" cy="191477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00549" y="2281646"/>
            <a:ext cx="2647407" cy="20227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234057" y="470263"/>
            <a:ext cx="801189"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9394" y="684736"/>
            <a:ext cx="10474035"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46378" y="26125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484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6359" y="265610"/>
            <a:ext cx="11839583" cy="6326777"/>
          </a:xfrm>
          <a:prstGeom prst="rect">
            <a:avLst/>
          </a:prstGeom>
        </p:spPr>
      </p:pic>
      <p:sp>
        <p:nvSpPr>
          <p:cNvPr id="5" name="TextBox 4"/>
          <p:cNvSpPr txBox="1"/>
          <p:nvPr/>
        </p:nvSpPr>
        <p:spPr>
          <a:xfrm>
            <a:off x="5303522" y="1323703"/>
            <a:ext cx="4545328" cy="923330"/>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ONE OF THE MESSAGES WAS “YOU ARE MISSING ANNUAL BENEFITS TRAINING”, YOU CAN SELECT THIS TO GET TO IT EASILY.</a:t>
            </a:r>
            <a:endParaRPr lang="en-US" dirty="0"/>
          </a:p>
        </p:txBody>
      </p:sp>
      <p:sp>
        <p:nvSpPr>
          <p:cNvPr id="9" name="Rectangle 8"/>
          <p:cNvSpPr/>
          <p:nvPr/>
        </p:nvSpPr>
        <p:spPr>
          <a:xfrm>
            <a:off x="11173097" y="463618"/>
            <a:ext cx="822845"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81211" y="1021470"/>
            <a:ext cx="760024"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5040" y="719237"/>
            <a:ext cx="10382594"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6359" y="265610"/>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522501" y="2395636"/>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428206" y="1889760"/>
            <a:ext cx="3875317" cy="13498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275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8311" y="287381"/>
            <a:ext cx="11652172" cy="6226629"/>
          </a:xfrm>
          <a:prstGeom prst="rect">
            <a:avLst/>
          </a:prstGeom>
        </p:spPr>
      </p:pic>
      <p:sp>
        <p:nvSpPr>
          <p:cNvPr id="5" name="TextBox 4"/>
          <p:cNvSpPr txBox="1"/>
          <p:nvPr/>
        </p:nvSpPr>
        <p:spPr>
          <a:xfrm>
            <a:off x="5303522" y="1323703"/>
            <a:ext cx="4545328"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NEED TO CONFIRM THAT DOCUMENTS WERE UPLOADED SUCCESSFULLY BY THE EDUCATION OFFICE, SELECT “DOCUMENTS” AND THIS IS WHAT IT LOOKS LIKE</a:t>
            </a:r>
            <a:endParaRPr lang="en-US" dirty="0"/>
          </a:p>
        </p:txBody>
      </p:sp>
      <p:sp>
        <p:nvSpPr>
          <p:cNvPr id="8" name="Rectangle 7"/>
          <p:cNvSpPr/>
          <p:nvPr/>
        </p:nvSpPr>
        <p:spPr>
          <a:xfrm>
            <a:off x="11074095" y="496387"/>
            <a:ext cx="866388"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16183" y="3191689"/>
            <a:ext cx="55735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3175" y="720521"/>
            <a:ext cx="9732975"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8311" y="287381"/>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02834" y="1022112"/>
            <a:ext cx="853499"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245326" y="1889760"/>
            <a:ext cx="4058198" cy="19333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7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6358" y="291736"/>
            <a:ext cx="11774396" cy="6291943"/>
          </a:xfrm>
          <a:prstGeom prst="rect">
            <a:avLst/>
          </a:prstGeom>
        </p:spPr>
      </p:pic>
      <p:sp>
        <p:nvSpPr>
          <p:cNvPr id="6" name="TextBox 5"/>
          <p:cNvSpPr txBox="1"/>
          <p:nvPr/>
        </p:nvSpPr>
        <p:spPr>
          <a:xfrm>
            <a:off x="1872345" y="291736"/>
            <a:ext cx="4545328" cy="1200329"/>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NEED TO CHECK ON THE STATUS OF YOUR ALREADY-SUBMITTED FUNDING (TA) REQUESTS, SELECT “FUNDING REQUESTS” AND THIS IS WHAT IT LOOKS LIKE</a:t>
            </a:r>
            <a:endParaRPr lang="en-US" dirty="0"/>
          </a:p>
        </p:txBody>
      </p:sp>
      <p:sp>
        <p:nvSpPr>
          <p:cNvPr id="7" name="TextBox 6"/>
          <p:cNvSpPr txBox="1"/>
          <p:nvPr/>
        </p:nvSpPr>
        <p:spPr>
          <a:xfrm>
            <a:off x="6479180" y="2293982"/>
            <a:ext cx="4545328" cy="646331"/>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NOTICE THE SUPERVISOR CONCURS STATUS UNDER THE REQUEST ID</a:t>
            </a:r>
            <a:endParaRPr lang="en-US" dirty="0"/>
          </a:p>
        </p:txBody>
      </p:sp>
      <p:cxnSp>
        <p:nvCxnSpPr>
          <p:cNvPr id="8" name="Straight Arrow Connector 7"/>
          <p:cNvCxnSpPr/>
          <p:nvPr/>
        </p:nvCxnSpPr>
        <p:spPr>
          <a:xfrm flipH="1">
            <a:off x="1397726" y="1428205"/>
            <a:ext cx="4058198" cy="9579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152503" y="2347096"/>
            <a:ext cx="3326677" cy="9795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20846" y="463618"/>
            <a:ext cx="809908"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417673" y="698021"/>
            <a:ext cx="4606835"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0702" y="291736"/>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8309" y="694506"/>
            <a:ext cx="1254036"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62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5043" y="261257"/>
            <a:ext cx="11668466" cy="6235337"/>
          </a:xfrm>
          <a:prstGeom prst="rect">
            <a:avLst/>
          </a:prstGeom>
        </p:spPr>
      </p:pic>
      <p:sp>
        <p:nvSpPr>
          <p:cNvPr id="5" name="TextBox 4"/>
          <p:cNvSpPr txBox="1"/>
          <p:nvPr/>
        </p:nvSpPr>
        <p:spPr>
          <a:xfrm>
            <a:off x="5050373" y="987695"/>
            <a:ext cx="4545328"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NEED TO CHECK ON THE STATUS OF YOUR CCAF, OR HAVE SUBMITTED ACTION REQUESTS FOR YOU CCAF, SELECT “CCAF ACTION REQUESTS” AND THIS IS WHAT YOU SEE</a:t>
            </a:r>
            <a:endParaRPr lang="en-US" dirty="0"/>
          </a:p>
        </p:txBody>
      </p:sp>
      <p:sp>
        <p:nvSpPr>
          <p:cNvPr id="6" name="TextBox 5"/>
          <p:cNvSpPr txBox="1"/>
          <p:nvPr/>
        </p:nvSpPr>
        <p:spPr>
          <a:xfrm>
            <a:off x="6500350" y="4327432"/>
            <a:ext cx="4545328"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HAVE COMPLETED YOUR CCAF, AND THE CHECK MARK UNDER VERIFIED IS PRESENT, YOUR CCAF HAS ALREADY BEEN VETTED THROUGH THE EDUCATION OFFICE AND IS ON FILE</a:t>
            </a:r>
            <a:endParaRPr lang="en-US" dirty="0"/>
          </a:p>
        </p:txBody>
      </p:sp>
      <p:cxnSp>
        <p:nvCxnSpPr>
          <p:cNvPr id="7" name="Straight Arrow Connector 6"/>
          <p:cNvCxnSpPr/>
          <p:nvPr/>
        </p:nvCxnSpPr>
        <p:spPr>
          <a:xfrm flipH="1">
            <a:off x="1637211" y="1515291"/>
            <a:ext cx="3413163" cy="19681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0694126" y="3483429"/>
            <a:ext cx="226424" cy="8440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593874" y="3483429"/>
            <a:ext cx="478972" cy="8440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112138" y="463618"/>
            <a:ext cx="791372"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96569" y="679268"/>
            <a:ext cx="10415568"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694009" y="1029313"/>
            <a:ext cx="782762"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043" y="26125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838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9571" y="309155"/>
            <a:ext cx="11644021" cy="6222274"/>
          </a:xfrm>
          <a:prstGeom prst="rect">
            <a:avLst/>
          </a:prstGeom>
        </p:spPr>
      </p:pic>
      <p:sp>
        <p:nvSpPr>
          <p:cNvPr id="5" name="TextBox 4"/>
          <p:cNvSpPr txBox="1"/>
          <p:nvPr/>
        </p:nvSpPr>
        <p:spPr>
          <a:xfrm>
            <a:off x="5050373" y="987695"/>
            <a:ext cx="4545328" cy="1754326"/>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NEED CCAF STUDENT SERVICES, INFORMATION ON AFCOOL, THE AUABC PROGRAM, ETC. SCROLL DOWN TO THE BOTTOM OF THE QUICK LINKS ON THE LEFT AND YOU WILL FIND THEM UNDER THE RESEARCH HEADING</a:t>
            </a:r>
            <a:endParaRPr lang="en-US" dirty="0"/>
          </a:p>
        </p:txBody>
      </p:sp>
      <p:cxnSp>
        <p:nvCxnSpPr>
          <p:cNvPr id="6" name="Straight Arrow Connector 5"/>
          <p:cNvCxnSpPr/>
          <p:nvPr/>
        </p:nvCxnSpPr>
        <p:spPr>
          <a:xfrm flipH="1">
            <a:off x="923109" y="1515291"/>
            <a:ext cx="4127267" cy="101890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62446" y="1515291"/>
            <a:ext cx="3987929" cy="13324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001486" y="1515291"/>
            <a:ext cx="4048889" cy="16197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086011" y="518161"/>
            <a:ext cx="827581"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702834" y="1071038"/>
            <a:ext cx="778979"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09631" y="714104"/>
            <a:ext cx="1037638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74319" y="309155"/>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96040" y="241721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H="1">
            <a:off x="1524000" y="1515291"/>
            <a:ext cx="3526375" cy="30305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68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500" dirty="0" smtClean="0"/>
              <a:t>QUESTIONS?</a:t>
            </a:r>
            <a:endParaRPr lang="en-US" sz="11500" dirty="0"/>
          </a:p>
        </p:txBody>
      </p:sp>
      <p:sp>
        <p:nvSpPr>
          <p:cNvPr id="3" name="Content Placeholder 2"/>
          <p:cNvSpPr>
            <a:spLocks noGrp="1"/>
          </p:cNvSpPr>
          <p:nvPr>
            <p:ph idx="1"/>
          </p:nvPr>
        </p:nvSpPr>
        <p:spPr>
          <a:xfrm>
            <a:off x="1371599" y="2286000"/>
            <a:ext cx="9897291" cy="3581400"/>
          </a:xfrm>
        </p:spPr>
        <p:txBody>
          <a:bodyPr>
            <a:normAutofit/>
          </a:bodyPr>
          <a:lstStyle/>
          <a:p>
            <a:pPr marL="0" indent="0" algn="ctr">
              <a:buNone/>
            </a:pPr>
            <a:r>
              <a:rPr lang="en-US" sz="4400" dirty="0" smtClean="0"/>
              <a:t>Contact Education by phone at</a:t>
            </a:r>
          </a:p>
          <a:p>
            <a:pPr marL="0" indent="0" algn="ctr">
              <a:buNone/>
            </a:pPr>
            <a:r>
              <a:rPr lang="en-US" sz="4400" dirty="0" smtClean="0">
                <a:solidFill>
                  <a:srgbClr val="FF0000"/>
                </a:solidFill>
              </a:rPr>
              <a:t>720-847-6755</a:t>
            </a:r>
          </a:p>
          <a:p>
            <a:pPr marL="0" indent="0" algn="ctr">
              <a:buNone/>
            </a:pPr>
            <a:r>
              <a:rPr lang="en-US" sz="4400" dirty="0" smtClean="0"/>
              <a:t>Or via email at</a:t>
            </a:r>
          </a:p>
          <a:p>
            <a:pPr marL="0" indent="0" algn="ctr">
              <a:buNone/>
            </a:pPr>
            <a:r>
              <a:rPr lang="en-US" sz="4400" dirty="0" smtClean="0">
                <a:solidFill>
                  <a:srgbClr val="FF0000"/>
                </a:solidFill>
              </a:rPr>
              <a:t>460.FSS.FSD.Education.Office@us.af.mil</a:t>
            </a:r>
            <a:endParaRPr lang="en-US" sz="4400" dirty="0">
              <a:solidFill>
                <a:srgbClr val="FF0000"/>
              </a:solidFill>
            </a:endParaRPr>
          </a:p>
        </p:txBody>
      </p:sp>
    </p:spTree>
    <p:extLst>
      <p:ext uri="{BB962C8B-B14F-4D97-AF65-F5344CB8AC3E}">
        <p14:creationId xmlns:p14="http://schemas.microsoft.com/office/powerpoint/2010/main" val="416198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576" y="304800"/>
            <a:ext cx="11717358" cy="6261463"/>
          </a:xfrm>
          <a:prstGeom prst="rect">
            <a:avLst/>
          </a:prstGeom>
        </p:spPr>
      </p:pic>
      <p:sp>
        <p:nvSpPr>
          <p:cNvPr id="5" name="Right Arrow 4"/>
          <p:cNvSpPr/>
          <p:nvPr/>
        </p:nvSpPr>
        <p:spPr>
          <a:xfrm>
            <a:off x="9622972" y="818606"/>
            <a:ext cx="1628502" cy="6531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71657" y="1018903"/>
            <a:ext cx="2420583" cy="369332"/>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START HERE TO LOGIN</a:t>
            </a:r>
            <a:endParaRPr lang="en-US" dirty="0"/>
          </a:p>
        </p:txBody>
      </p:sp>
      <p:sp>
        <p:nvSpPr>
          <p:cNvPr id="7" name="TextBox 6"/>
          <p:cNvSpPr txBox="1"/>
          <p:nvPr/>
        </p:nvSpPr>
        <p:spPr>
          <a:xfrm>
            <a:off x="579119" y="725269"/>
            <a:ext cx="4619897" cy="646331"/>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ALWAYS USE CHROME OR EDGE AS YOUR BROWSER TO SUCCESSFULLY ACCESS AFVEC!</a:t>
            </a:r>
            <a:endParaRPr lang="en-US" dirty="0"/>
          </a:p>
        </p:txBody>
      </p:sp>
      <p:sp>
        <p:nvSpPr>
          <p:cNvPr id="8" name="Rectangle 7"/>
          <p:cNvSpPr/>
          <p:nvPr/>
        </p:nvSpPr>
        <p:spPr>
          <a:xfrm>
            <a:off x="217713" y="304801"/>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994571" y="516263"/>
            <a:ext cx="805544"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86088" y="714103"/>
            <a:ext cx="5564792"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314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38556" y="269966"/>
            <a:ext cx="11668467" cy="6235337"/>
          </a:xfrm>
          <a:prstGeom prst="rect">
            <a:avLst/>
          </a:prstGeom>
        </p:spPr>
      </p:pic>
      <p:sp>
        <p:nvSpPr>
          <p:cNvPr id="7" name="Right Arrow 6"/>
          <p:cNvSpPr/>
          <p:nvPr/>
        </p:nvSpPr>
        <p:spPr>
          <a:xfrm>
            <a:off x="8046720" y="2760617"/>
            <a:ext cx="1654629" cy="6357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78388" y="2893814"/>
            <a:ext cx="2420583" cy="1200329"/>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START HERE TO LOGIN – ENSURE YOU SELECT THE CORRECT CERTIFICATE!</a:t>
            </a:r>
            <a:endParaRPr lang="en-US" dirty="0"/>
          </a:p>
        </p:txBody>
      </p:sp>
      <p:sp>
        <p:nvSpPr>
          <p:cNvPr id="9" name="Rectangle 8"/>
          <p:cNvSpPr/>
          <p:nvPr/>
        </p:nvSpPr>
        <p:spPr>
          <a:xfrm>
            <a:off x="238556" y="269966"/>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094720" y="478972"/>
            <a:ext cx="81230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0559" y="687978"/>
            <a:ext cx="10276115"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0584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90786" y="313507"/>
            <a:ext cx="11774792" cy="6292155"/>
          </a:xfrm>
          <a:prstGeom prst="rect">
            <a:avLst/>
          </a:prstGeom>
        </p:spPr>
      </p:pic>
      <p:sp>
        <p:nvSpPr>
          <p:cNvPr id="7" name="TextBox 6"/>
          <p:cNvSpPr txBox="1"/>
          <p:nvPr/>
        </p:nvSpPr>
        <p:spPr>
          <a:xfrm>
            <a:off x="6078182" y="1349829"/>
            <a:ext cx="4127863" cy="646331"/>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DASHBOARD VIEW – AFVEC DEFAULTS TO THIS VIEW UPON LOGGING IN</a:t>
            </a:r>
            <a:endParaRPr lang="en-US" dirty="0"/>
          </a:p>
        </p:txBody>
      </p:sp>
      <p:sp>
        <p:nvSpPr>
          <p:cNvPr id="8" name="Rectangle 7"/>
          <p:cNvSpPr/>
          <p:nvPr/>
        </p:nvSpPr>
        <p:spPr>
          <a:xfrm>
            <a:off x="190786" y="32221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48742" y="2451464"/>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737669" y="1031967"/>
            <a:ext cx="79248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138263" y="531223"/>
            <a:ext cx="827315"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1850" y="740229"/>
            <a:ext cx="1037191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5053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447" y="254086"/>
            <a:ext cx="11827122" cy="6320118"/>
          </a:xfrm>
          <a:prstGeom prst="rect">
            <a:avLst/>
          </a:prstGeom>
        </p:spPr>
      </p:pic>
      <p:sp>
        <p:nvSpPr>
          <p:cNvPr id="5" name="TextBox 4"/>
          <p:cNvSpPr txBox="1"/>
          <p:nvPr/>
        </p:nvSpPr>
        <p:spPr>
          <a:xfrm>
            <a:off x="6783576" y="1088571"/>
            <a:ext cx="2891647" cy="369332"/>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DASHBOARD VIEW CONT’D</a:t>
            </a:r>
            <a:endParaRPr lang="en-US" dirty="0"/>
          </a:p>
        </p:txBody>
      </p:sp>
      <p:sp>
        <p:nvSpPr>
          <p:cNvPr id="6" name="TextBox 5"/>
          <p:cNvSpPr txBox="1"/>
          <p:nvPr/>
        </p:nvSpPr>
        <p:spPr>
          <a:xfrm>
            <a:off x="2046114" y="2394858"/>
            <a:ext cx="4398229" cy="646331"/>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QUICK BUTTONS ON THE LEFT TO NAVIGATE TO OTHER SECTIONS WITHIN AFVEC</a:t>
            </a:r>
            <a:endParaRPr lang="en-US" dirty="0"/>
          </a:p>
        </p:txBody>
      </p:sp>
      <p:sp>
        <p:nvSpPr>
          <p:cNvPr id="7" name="Right Arrow 6"/>
          <p:cNvSpPr/>
          <p:nvPr/>
        </p:nvSpPr>
        <p:spPr>
          <a:xfrm rot="10800000">
            <a:off x="1645920" y="2812869"/>
            <a:ext cx="2281646" cy="8186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7713" y="304801"/>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1781" y="666207"/>
            <a:ext cx="10389728"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164389" y="457201"/>
            <a:ext cx="820180"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54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611" y="239484"/>
            <a:ext cx="11692914" cy="6248401"/>
          </a:xfrm>
          <a:prstGeom prst="rect">
            <a:avLst/>
          </a:prstGeom>
        </p:spPr>
      </p:pic>
      <p:sp>
        <p:nvSpPr>
          <p:cNvPr id="5" name="TextBox 4"/>
          <p:cNvSpPr txBox="1"/>
          <p:nvPr/>
        </p:nvSpPr>
        <p:spPr>
          <a:xfrm>
            <a:off x="7488971" y="914400"/>
            <a:ext cx="4127863" cy="1200329"/>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IF YOU SCROLL DOWN FROM THE INITIAL DASHBOARD PAGE, YOU WILL FIND QUICK LINKS AT THE BOTTOM FOR THE MORE COMMONLY USED SECTIONS</a:t>
            </a:r>
            <a:endParaRPr lang="en-US" dirty="0"/>
          </a:p>
        </p:txBody>
      </p:sp>
      <p:sp>
        <p:nvSpPr>
          <p:cNvPr id="6" name="Rectangle 5"/>
          <p:cNvSpPr/>
          <p:nvPr/>
        </p:nvSpPr>
        <p:spPr>
          <a:xfrm>
            <a:off x="10833463" y="448490"/>
            <a:ext cx="1068062"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9395" y="687196"/>
            <a:ext cx="10804959"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8611" y="239484"/>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857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843" y="339633"/>
            <a:ext cx="11701062" cy="6252755"/>
          </a:xfrm>
          <a:prstGeom prst="rect">
            <a:avLst/>
          </a:prstGeom>
        </p:spPr>
      </p:pic>
      <p:sp>
        <p:nvSpPr>
          <p:cNvPr id="5" name="TextBox 4"/>
          <p:cNvSpPr txBox="1"/>
          <p:nvPr/>
        </p:nvSpPr>
        <p:spPr>
          <a:xfrm>
            <a:off x="7811042" y="1846218"/>
            <a:ext cx="4127863" cy="923330"/>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THESE QUICK LINKS ALSO INCLUDE A “CREATE EDUCATION GOAL” BUTTON FOR AN EASY START</a:t>
            </a:r>
            <a:endParaRPr lang="en-US" dirty="0"/>
          </a:p>
        </p:txBody>
      </p:sp>
      <p:sp>
        <p:nvSpPr>
          <p:cNvPr id="6" name="Right Arrow 5"/>
          <p:cNvSpPr/>
          <p:nvPr/>
        </p:nvSpPr>
        <p:spPr>
          <a:xfrm rot="8551764">
            <a:off x="6307464" y="3575873"/>
            <a:ext cx="3526600" cy="8273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1165" y="739447"/>
            <a:ext cx="10452264"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7843" y="339633"/>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103429" y="548639"/>
            <a:ext cx="835476"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8842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9774" y="296091"/>
            <a:ext cx="11652171" cy="6226629"/>
          </a:xfrm>
          <a:prstGeom prst="rect">
            <a:avLst/>
          </a:prstGeom>
        </p:spPr>
      </p:pic>
      <p:sp>
        <p:nvSpPr>
          <p:cNvPr id="5" name="TextBox 4"/>
          <p:cNvSpPr txBox="1"/>
          <p:nvPr/>
        </p:nvSpPr>
        <p:spPr>
          <a:xfrm>
            <a:off x="5198471" y="1323704"/>
            <a:ext cx="4127863"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FOR THOSE THAT NEED TO UPDATE YOUR SUPERVISOR INFORMATION, THIS IS WHAT IT LOOKS LIKE.  ONCE YOU HAVE UPDATED THE INFO, SELECT “UPDATE” AT THE BOTTOM</a:t>
            </a:r>
            <a:endParaRPr lang="en-US" dirty="0"/>
          </a:p>
        </p:txBody>
      </p:sp>
      <p:cxnSp>
        <p:nvCxnSpPr>
          <p:cNvPr id="7" name="Straight Arrow Connector 6"/>
          <p:cNvCxnSpPr/>
          <p:nvPr/>
        </p:nvCxnSpPr>
        <p:spPr>
          <a:xfrm flipH="1">
            <a:off x="1193074" y="1741714"/>
            <a:ext cx="4005398" cy="98406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9774" y="296091"/>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76708" y="1018121"/>
            <a:ext cx="79921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31775" y="3666309"/>
            <a:ext cx="1454333" cy="1955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03118" y="4467887"/>
            <a:ext cx="1454333" cy="2034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03119" y="4058194"/>
            <a:ext cx="1454333" cy="1999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03119" y="3666309"/>
            <a:ext cx="1454333" cy="18209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103429" y="500938"/>
            <a:ext cx="818516"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25188" y="709944"/>
            <a:ext cx="10465326"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830286" y="2727007"/>
            <a:ext cx="3391444" cy="214979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36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8815" y="261258"/>
            <a:ext cx="11733653" cy="6270171"/>
          </a:xfrm>
          <a:prstGeom prst="rect">
            <a:avLst/>
          </a:prstGeom>
        </p:spPr>
      </p:pic>
      <p:sp>
        <p:nvSpPr>
          <p:cNvPr id="6" name="TextBox 5"/>
          <p:cNvSpPr txBox="1"/>
          <p:nvPr/>
        </p:nvSpPr>
        <p:spPr>
          <a:xfrm>
            <a:off x="2019843" y="2316481"/>
            <a:ext cx="4127863" cy="1477328"/>
          </a:xfrm>
          <a:prstGeom prst="rec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FOR THOSE THAT NEED TO UPDATE YOUR PROFILE INFORMATION, SELECT YOUR NAME/ICON AT THE UPPER RIGHT OF THE SCREEN, AND SELECT “MY PROFILE”</a:t>
            </a:r>
            <a:endParaRPr lang="en-US" dirty="0"/>
          </a:p>
        </p:txBody>
      </p:sp>
      <p:cxnSp>
        <p:nvCxnSpPr>
          <p:cNvPr id="7" name="Straight Arrow Connector 6"/>
          <p:cNvCxnSpPr/>
          <p:nvPr/>
        </p:nvCxnSpPr>
        <p:spPr>
          <a:xfrm flipV="1">
            <a:off x="6147706" y="1524000"/>
            <a:ext cx="4154534" cy="22088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47706" y="1079863"/>
            <a:ext cx="4311288" cy="15240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1155680" y="469481"/>
            <a:ext cx="786788"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08815" y="260867"/>
            <a:ext cx="145433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874" y="678487"/>
            <a:ext cx="10905109"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720251" y="975165"/>
            <a:ext cx="828823" cy="2090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3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82</TotalTime>
  <Words>546</Words>
  <Application>Microsoft Office PowerPoint</Application>
  <PresentationFormat>Widescreen</PresentationFormat>
  <Paragraphs>33</Paragraphs>
  <Slides>19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Franklin Gothic Book</vt:lpstr>
      <vt:lpstr>Crop</vt:lpstr>
      <vt:lpstr>THE NEW AIR FORCE VIRTUAL EDUCATION CENTER (AFVEC) STUDENT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LAINA J MSgt USAF AFSPC 460 FSS/FSDP</dc:creator>
  <cp:lastModifiedBy>ANGEL, LAINA J MSgt USAF AFSPC 460 FSS/FSDP</cp:lastModifiedBy>
  <cp:revision>11</cp:revision>
  <dcterms:created xsi:type="dcterms:W3CDTF">2020-07-29T14:04:49Z</dcterms:created>
  <dcterms:modified xsi:type="dcterms:W3CDTF">2020-07-29T15:26:54Z</dcterms:modified>
</cp:coreProperties>
</file>